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6" autoAdjust="0"/>
    <p:restoredTop sz="94660"/>
  </p:normalViewPr>
  <p:slideViewPr>
    <p:cSldViewPr>
      <p:cViewPr varScale="1">
        <p:scale>
          <a:sx n="68" d="100"/>
          <a:sy n="68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7EC46-71FA-4E47-9171-14A3ED32623B}" type="datetimeFigureOut">
              <a:rPr lang="en-GB" smtClean="0"/>
              <a:t>09/10/2012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A18B6-59FC-4584-A684-45839B47973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842" y="332656"/>
            <a:ext cx="6984454" cy="6124754"/>
          </a:xfrm>
          <a:prstGeom prst="rect">
            <a:avLst/>
          </a:prstGeom>
          <a:solidFill>
            <a:srgbClr val="0058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000" u="sng" dirty="0" smtClean="0">
                <a:latin typeface="Aharoni" pitchFamily="2" charset="-79"/>
                <a:cs typeface="Aharoni" pitchFamily="2" charset="-79"/>
              </a:rPr>
              <a:t>Angle Rules</a:t>
            </a:r>
          </a:p>
          <a:p>
            <a:pPr algn="ctr">
              <a:defRPr/>
            </a:pPr>
            <a:r>
              <a:rPr lang="en-GB" sz="3200" b="1" dirty="0" smtClean="0">
                <a:latin typeface="Aharoni" pitchFamily="2" charset="-79"/>
                <a:cs typeface="Aharoni" pitchFamily="2" charset="-79"/>
              </a:rPr>
              <a:t>WALT: familiarise ourselves with angle rules and use them to solve problems. </a:t>
            </a:r>
          </a:p>
          <a:p>
            <a:pPr algn="ctr">
              <a:defRPr/>
            </a:pPr>
            <a:endParaRPr lang="en-GB" sz="3200" b="1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3200" b="1" dirty="0" smtClean="0">
                <a:latin typeface="Aharoni" pitchFamily="2" charset="-79"/>
                <a:cs typeface="Aharoni" pitchFamily="2" charset="-79"/>
              </a:rPr>
              <a:t>S1: Answer in your books:</a:t>
            </a:r>
          </a:p>
          <a:p>
            <a:pPr algn="ctr">
              <a:defRPr/>
            </a:pPr>
            <a:endParaRPr lang="en-GB" sz="3200" b="1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3200" b="1" dirty="0" smtClean="0">
                <a:latin typeface="Aharoni" pitchFamily="2" charset="-79"/>
                <a:cs typeface="Aharoni" pitchFamily="2" charset="-79"/>
              </a:rPr>
              <a:t>What are parallel lines? (Draw a diagram). </a:t>
            </a:r>
          </a:p>
          <a:p>
            <a:pPr algn="ctr">
              <a:defRPr/>
            </a:pPr>
            <a:endParaRPr lang="en-GB" sz="3200" b="1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3200" b="1" dirty="0" smtClean="0">
                <a:latin typeface="Aharoni" pitchFamily="2" charset="-79"/>
                <a:cs typeface="Aharoni" pitchFamily="2" charset="-79"/>
              </a:rPr>
              <a:t>What are perpendicular lines? (Draw a diagram). </a:t>
            </a:r>
            <a:endParaRPr lang="en-GB" sz="4000" u="sng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7164388" y="115888"/>
            <a:ext cx="1835150" cy="1054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u="sng" dirty="0" smtClean="0">
                <a:latin typeface="+mj-lt"/>
                <a:ea typeface="+mj-ea"/>
                <a:cs typeface="+mj-cs"/>
              </a:rPr>
              <a:t>10</a:t>
            </a: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/10/12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6247864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M2</a:t>
            </a: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Task 2:</a:t>
            </a: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Find the missing angles using the rules.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 </a:t>
            </a: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3635896" y="5373216"/>
            <a:ext cx="4095750" cy="1203325"/>
            <a:chOff x="2688" y="2688"/>
            <a:chExt cx="2580" cy="758"/>
          </a:xfrm>
        </p:grpSpPr>
        <p:sp>
          <p:nvSpPr>
            <p:cNvPr id="9" name="Freeform 44"/>
            <p:cNvSpPr>
              <a:spLocks/>
            </p:cNvSpPr>
            <p:nvPr/>
          </p:nvSpPr>
          <p:spPr bwMode="auto">
            <a:xfrm>
              <a:off x="2688" y="2688"/>
              <a:ext cx="2580" cy="732"/>
            </a:xfrm>
            <a:custGeom>
              <a:avLst/>
              <a:gdLst/>
              <a:ahLst/>
              <a:cxnLst>
                <a:cxn ang="0">
                  <a:pos x="0" y="732"/>
                </a:cxn>
                <a:cxn ang="0">
                  <a:pos x="1896" y="732"/>
                </a:cxn>
                <a:cxn ang="0">
                  <a:pos x="2580" y="0"/>
                </a:cxn>
                <a:cxn ang="0">
                  <a:pos x="0" y="732"/>
                </a:cxn>
              </a:cxnLst>
              <a:rect l="0" t="0" r="r" b="b"/>
              <a:pathLst>
                <a:path w="2580" h="732">
                  <a:moveTo>
                    <a:pt x="0" y="732"/>
                  </a:moveTo>
                  <a:lnTo>
                    <a:pt x="1896" y="732"/>
                  </a:lnTo>
                  <a:lnTo>
                    <a:pt x="2580" y="0"/>
                  </a:lnTo>
                  <a:lnTo>
                    <a:pt x="0" y="7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 Box 45"/>
            <p:cNvSpPr txBox="1">
              <a:spLocks noChangeArrowheads="1"/>
            </p:cNvSpPr>
            <p:nvPr/>
          </p:nvSpPr>
          <p:spPr bwMode="auto">
            <a:xfrm>
              <a:off x="3296" y="3196"/>
              <a:ext cx="46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000">
                  <a:latin typeface="Comic Sans MS" pitchFamily="66" charset="0"/>
                </a:rPr>
                <a:t>15</a:t>
              </a:r>
              <a:r>
                <a:rPr lang="en-GB" sz="2000" baseline="30000">
                  <a:latin typeface="Comic Sans MS" pitchFamily="66" charset="0"/>
                </a:rPr>
                <a:t>o</a:t>
              </a:r>
              <a:endParaRPr lang="en-GB" sz="2000">
                <a:latin typeface="Comic Sans MS" pitchFamily="66" charset="0"/>
              </a:endParaRPr>
            </a:p>
          </p:txBody>
        </p:sp>
        <p:sp>
          <p:nvSpPr>
            <p:cNvPr id="11" name="Text Box 46"/>
            <p:cNvSpPr txBox="1">
              <a:spLocks noChangeArrowheads="1"/>
            </p:cNvSpPr>
            <p:nvPr/>
          </p:nvSpPr>
          <p:spPr bwMode="auto">
            <a:xfrm>
              <a:off x="4628" y="2860"/>
              <a:ext cx="46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000" dirty="0">
                  <a:latin typeface="Comic Sans MS" pitchFamily="66" charset="0"/>
                </a:rPr>
                <a:t>27</a:t>
              </a:r>
              <a:r>
                <a:rPr lang="en-GB" sz="2000" baseline="30000" dirty="0">
                  <a:latin typeface="Comic Sans MS" pitchFamily="66" charset="0"/>
                </a:rPr>
                <a:t>o</a:t>
              </a:r>
              <a:endParaRPr lang="en-GB" sz="2000" dirty="0">
                <a:latin typeface="Comic Sans MS" pitchFamily="66" charset="0"/>
              </a:endParaRPr>
            </a:p>
          </p:txBody>
        </p:sp>
        <p:sp>
          <p:nvSpPr>
            <p:cNvPr id="12" name="Text Box 47"/>
            <p:cNvSpPr txBox="1">
              <a:spLocks noChangeArrowheads="1"/>
            </p:cNvSpPr>
            <p:nvPr/>
          </p:nvSpPr>
          <p:spPr bwMode="auto">
            <a:xfrm>
              <a:off x="4340" y="3172"/>
              <a:ext cx="46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000" dirty="0">
                  <a:latin typeface="Comic Sans MS" pitchFamily="66" charset="0"/>
                </a:rPr>
                <a:t>a</a:t>
              </a:r>
            </a:p>
          </p:txBody>
        </p: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852936"/>
            <a:ext cx="1944216" cy="113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852937"/>
            <a:ext cx="2088232" cy="115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5436096" y="2636912"/>
            <a:ext cx="1971675" cy="2246313"/>
            <a:chOff x="1714" y="2479"/>
            <a:chExt cx="1242" cy="1415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 rot="9075457">
              <a:off x="1714" y="2670"/>
              <a:ext cx="1242" cy="1224"/>
            </a:xfrm>
            <a:prstGeom prst="rtTriangle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17" name="Group 33"/>
            <p:cNvGrpSpPr>
              <a:grpSpLocks/>
            </p:cNvGrpSpPr>
            <p:nvPr/>
          </p:nvGrpSpPr>
          <p:grpSpPr bwMode="auto">
            <a:xfrm>
              <a:off x="2052" y="2479"/>
              <a:ext cx="891" cy="477"/>
              <a:chOff x="2052" y="2479"/>
              <a:chExt cx="891" cy="477"/>
            </a:xfrm>
          </p:grpSpPr>
          <p:sp>
            <p:nvSpPr>
              <p:cNvPr id="21" name="Rectangle 13"/>
              <p:cNvSpPr>
                <a:spLocks noChangeArrowheads="1"/>
              </p:cNvSpPr>
              <p:nvPr/>
            </p:nvSpPr>
            <p:spPr bwMode="auto">
              <a:xfrm rot="9075457">
                <a:off x="2465" y="2479"/>
                <a:ext cx="164" cy="164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2" name="Line 14"/>
              <p:cNvSpPr>
                <a:spLocks noChangeShapeType="1"/>
              </p:cNvSpPr>
              <p:nvPr/>
            </p:nvSpPr>
            <p:spPr bwMode="auto">
              <a:xfrm rot="9075457">
                <a:off x="2793" y="2956"/>
                <a:ext cx="1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" name="Line 15"/>
              <p:cNvSpPr>
                <a:spLocks noChangeShapeType="1"/>
              </p:cNvSpPr>
              <p:nvPr/>
            </p:nvSpPr>
            <p:spPr bwMode="auto">
              <a:xfrm rot="9075457">
                <a:off x="2052" y="2694"/>
                <a:ext cx="0" cy="1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</p:grpSp>
      </p:grp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437112"/>
            <a:ext cx="22288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4149080"/>
            <a:ext cx="23336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5632311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P2</a:t>
            </a: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Reflect: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Are you able to use angle rules to find missing angles?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04664"/>
            <a:ext cx="6911975" cy="6247864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Facts: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There are three types of angles...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Lets have a </a:t>
            </a:r>
            <a:r>
              <a:rPr lang="en-GB" sz="4000" smtClean="0">
                <a:latin typeface="Aharoni" pitchFamily="2" charset="-79"/>
                <a:cs typeface="Aharoni" pitchFamily="2" charset="-79"/>
              </a:rPr>
              <a:t>quick practise...</a:t>
            </a: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91880" y="4077072"/>
            <a:ext cx="19175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Obtuse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7584" y="4149080"/>
            <a:ext cx="15359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Acute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16016" y="5157192"/>
            <a:ext cx="17459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Reflex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122" name="Picture 2" descr="http://www.maths.com/angles/acuteangle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924944"/>
            <a:ext cx="1905000" cy="1428750"/>
          </a:xfrm>
          <a:prstGeom prst="rect">
            <a:avLst/>
          </a:prstGeom>
          <a:noFill/>
        </p:spPr>
      </p:pic>
      <p:pic>
        <p:nvPicPr>
          <p:cNvPr id="5124" name="Picture 4" descr="http://www.maths.com/angles/obtuseangle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924944"/>
            <a:ext cx="2857500" cy="1333501"/>
          </a:xfrm>
          <a:prstGeom prst="rect">
            <a:avLst/>
          </a:prstGeom>
          <a:noFill/>
        </p:spPr>
      </p:pic>
      <p:pic>
        <p:nvPicPr>
          <p:cNvPr id="5126" name="Picture 6" descr="http://www.maths.com/angles/reflexangle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4725144"/>
            <a:ext cx="2857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5016758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Rule 1: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Angles on a straight line add up to...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043608" y="4077072"/>
            <a:ext cx="561662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hord 7"/>
          <p:cNvSpPr/>
          <p:nvPr/>
        </p:nvSpPr>
        <p:spPr>
          <a:xfrm rot="6795920">
            <a:off x="3354125" y="3564692"/>
            <a:ext cx="792088" cy="720080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555776" y="4509120"/>
            <a:ext cx="3179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180 degrees. 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5632311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Rule 2: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Angles around a point add up to....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1760" y="5085184"/>
            <a:ext cx="3179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360 </a:t>
            </a:r>
            <a:r>
              <a:rPr lang="en-GB" sz="4000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degrees. 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098" name="Picture 2" descr="http://www.cimt.plymouth.ac.uk/projects/mepres/book8/bk8i11/s1q6angles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924944"/>
            <a:ext cx="3276600" cy="1924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5632311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Rule 3: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Angles in a triangle add up to...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1761" y="5085184"/>
            <a:ext cx="31790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180 </a:t>
            </a:r>
            <a:r>
              <a:rPr lang="en-GB" sz="4000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degrees. 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1835696" y="3068960"/>
            <a:ext cx="3960440" cy="187220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>
            <a:off x="2627784" y="3933056"/>
            <a:ext cx="288032" cy="28803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699792" y="3861048"/>
            <a:ext cx="288032" cy="28803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644008" y="3861048"/>
            <a:ext cx="288032" cy="2160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716016" y="3933056"/>
            <a:ext cx="288032" cy="2160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5632311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Rule 4: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Angles in a quadrilateral add up to...</a:t>
            </a: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1761" y="5085184"/>
            <a:ext cx="31790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GB" sz="40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180 </a:t>
            </a:r>
            <a:r>
              <a:rPr lang="en-GB" sz="4000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degrees. </a:t>
            </a:r>
            <a:endParaRPr lang="en-GB" sz="4000" dirty="0">
              <a:solidFill>
                <a:prstClr val="black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91680" y="3140968"/>
            <a:ext cx="4680520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6247864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M1</a:t>
            </a: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Task: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Complete the true/false task in front of you. </a:t>
            </a: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3200" dirty="0" smtClean="0">
                <a:latin typeface="Aharoni" pitchFamily="2" charset="-79"/>
                <a:cs typeface="Aharoni" pitchFamily="2" charset="-79"/>
              </a:rPr>
              <a:t>Organise them on a spare part of your desk, when you are confident and have discussed with your partner, stick them into your books in table form. </a:t>
            </a: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8568630" cy="6247864"/>
          </a:xfrm>
          <a:prstGeom prst="rect">
            <a:avLst/>
          </a:prstGeom>
          <a:solidFill>
            <a:srgbClr val="0058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1520" y="260648"/>
          <a:ext cx="8712967" cy="6336702"/>
        </p:xfrm>
        <a:graphic>
          <a:graphicData uri="http://schemas.openxmlformats.org/drawingml/2006/table">
            <a:tbl>
              <a:tblPr/>
              <a:tblGrid>
                <a:gridCol w="2903693"/>
                <a:gridCol w="2904637"/>
                <a:gridCol w="2904637"/>
              </a:tblGrid>
              <a:tr h="691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MV Boli"/>
                          <a:ea typeface="Calibri"/>
                          <a:cs typeface="Times New Roman"/>
                        </a:rPr>
                        <a:t>A </a:t>
                      </a: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reflex angle is between 90˚ and 180˚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An acute angle is less than 90˚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The interior angles of a triangle add up to 180˚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87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MV Boli"/>
                          <a:ea typeface="Calibri"/>
                          <a:cs typeface="Times New Roman"/>
                        </a:rPr>
                        <a:t>Angles around a point add up to 180˚</a:t>
                      </a:r>
                      <a:endParaRPr lang="en-GB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There are 180˚ in a straight line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MV Boli"/>
                          <a:ea typeface="Calibri"/>
                          <a:cs typeface="Times New Roman"/>
                        </a:rPr>
                        <a:t>An isosceles triangle has 3 equal sides and 3 equal angles.</a:t>
                      </a:r>
                      <a:endParaRPr lang="en-GB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Each angle in an equilateral triangle measures 60˚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MV Boli"/>
                          <a:ea typeface="Calibri"/>
                          <a:cs typeface="Times New Roman"/>
                        </a:rPr>
                        <a:t>Intersecting lines are lines that never cross each other.</a:t>
                      </a:r>
                      <a:endParaRPr lang="en-GB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Parallel lines are lines that </a:t>
                      </a:r>
                      <a:r>
                        <a:rPr lang="en-GB" sz="1600" b="1" dirty="0" smtClean="0">
                          <a:latin typeface="MV Boli"/>
                          <a:ea typeface="Calibri"/>
                          <a:cs typeface="Times New Roman"/>
                        </a:rPr>
                        <a:t>cross</a:t>
                      </a:r>
                      <a:r>
                        <a:rPr lang="en-GB" sz="1600" b="1" baseline="0" dirty="0" smtClean="0">
                          <a:latin typeface="MV Bol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600" b="1" dirty="0" smtClean="0">
                          <a:latin typeface="MV Boli"/>
                          <a:ea typeface="Calibri"/>
                          <a:cs typeface="Times New Roman"/>
                        </a:rPr>
                        <a:t>each </a:t>
                      </a: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other.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53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If you know all the angles that are in a triangle, you can draw the exact triangle.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Parallel lines are marked with arrows.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Equal lines are marked with dashes.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72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Quadrilaterals have 4 sides.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The interior angles of a quadrilateral add up to 180˚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A square is a regular quadrilateral.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87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An obtuse angle is between 90˚ and 180˚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MV Boli"/>
                          <a:ea typeface="Calibri"/>
                          <a:cs typeface="Times New Roman"/>
                        </a:rPr>
                        <a:t>Right-angled triangles have two sides that are the same length.</a:t>
                      </a:r>
                      <a:endParaRPr lang="en-GB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MV Boli"/>
                          <a:ea typeface="Calibri"/>
                          <a:cs typeface="Times New Roman"/>
                        </a:rPr>
                        <a:t>Triangles have at least one angle that is a reflex angle.</a:t>
                      </a:r>
                      <a:endParaRPr lang="en-GB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MV Boli"/>
                          <a:ea typeface="Calibri"/>
                          <a:cs typeface="Times New Roman"/>
                        </a:rPr>
                        <a:t>True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latin typeface="MV Boli"/>
                          <a:ea typeface="Calibri"/>
                          <a:cs typeface="Times New Roman"/>
                        </a:rPr>
                        <a:t>False</a:t>
                      </a:r>
                      <a:endParaRPr lang="en-GB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MV Boli"/>
                          <a:ea typeface="Calibri"/>
                          <a:cs typeface="Times New Roman"/>
                        </a:rPr>
                        <a:t>Angles around a point add up to 360˚ 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9" marR="18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8" name="Picture 4" descr="http://2.bp.blogspot.com/-t-uYzL2GZPk/TbRymWtrD5I/AAAAAAAACoQ/_7JnULFu10Y/s1600/activere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850" y="388977"/>
            <a:ext cx="6911975" cy="5632311"/>
          </a:xfrm>
          <a:prstGeom prst="rect">
            <a:avLst/>
          </a:prstGeom>
          <a:solidFill>
            <a:srgbClr val="0058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P1</a:t>
            </a: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Reflect:</a:t>
            </a:r>
          </a:p>
          <a:p>
            <a:pPr algn="ctr">
              <a:defRPr/>
            </a:pP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r>
              <a:rPr lang="en-GB" sz="4000" dirty="0" smtClean="0">
                <a:latin typeface="Aharoni" pitchFamily="2" charset="-79"/>
                <a:cs typeface="Aharoni" pitchFamily="2" charset="-79"/>
              </a:rPr>
              <a:t>What facts did you get wrong and what can you do to help you remember them from now on?</a:t>
            </a:r>
            <a:endParaRPr lang="en-GB" sz="4000" dirty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defRPr/>
            </a:pPr>
            <a:endParaRPr lang="en-GB" sz="4000" dirty="0" smtClean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401</Words>
  <Application>Microsoft Office PowerPoint</Application>
  <PresentationFormat>On-screen Show (4:3)</PresentationFormat>
  <Paragraphs>102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Rebecca Danielle Moores</dc:creator>
  <cp:lastModifiedBy>Rebecca Danielle Moores</cp:lastModifiedBy>
  <cp:revision>6</cp:revision>
  <dcterms:created xsi:type="dcterms:W3CDTF">2012-10-09T21:03:26Z</dcterms:created>
  <dcterms:modified xsi:type="dcterms:W3CDTF">2012-10-09T21:47:25Z</dcterms:modified>
</cp:coreProperties>
</file>